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92" r:id="rId3"/>
    <p:sldId id="306" r:id="rId4"/>
    <p:sldId id="307" r:id="rId5"/>
    <p:sldId id="309" r:id="rId6"/>
    <p:sldId id="302" r:id="rId7"/>
    <p:sldId id="301" r:id="rId8"/>
    <p:sldId id="310" r:id="rId9"/>
    <p:sldId id="304" r:id="rId10"/>
    <p:sldId id="30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E10A2D"/>
    <a:srgbClr val="FFD44B"/>
    <a:srgbClr val="FFDC6D"/>
    <a:srgbClr val="CCECFF"/>
    <a:srgbClr val="61D6FF"/>
    <a:srgbClr val="58BEC0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31" autoAdjust="0"/>
    <p:restoredTop sz="94714" autoAdjust="0"/>
  </p:normalViewPr>
  <p:slideViewPr>
    <p:cSldViewPr>
      <p:cViewPr>
        <p:scale>
          <a:sx n="100" d="100"/>
          <a:sy n="100" d="100"/>
        </p:scale>
        <p:origin x="-918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09800" y="13716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14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038600"/>
            <a:ext cx="67056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The Job Application</a:t>
            </a:r>
          </a:p>
          <a:p>
            <a:pPr eaLnBrk="1" hangingPunct="1">
              <a:spcBef>
                <a:spcPts val="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and Skill Tests</a:t>
            </a:r>
          </a:p>
          <a:p>
            <a:pPr eaLnBrk="1" hangingPunct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14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319C2520-EA1C-4520-BA53-AC909DA6930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14</a:t>
            </a:r>
            <a:endParaRPr lang="en-US"/>
          </a:p>
        </p:txBody>
      </p:sp>
      <p:graphicFrame>
        <p:nvGraphicFramePr>
          <p:cNvPr id="5" name="Group 118"/>
          <p:cNvGraphicFramePr>
            <a:graphicFrameLocks/>
          </p:cNvGraphicFramePr>
          <p:nvPr/>
        </p:nvGraphicFramePr>
        <p:xfrm>
          <a:off x="685800" y="1295400"/>
          <a:ext cx="7924800" cy="896112"/>
        </p:xfrm>
        <a:graphic>
          <a:graphicData uri="http://schemas.openxmlformats.org/drawingml/2006/table">
            <a:tbl>
              <a:tblPr/>
              <a:tblGrid>
                <a:gridCol w="79248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Ensure that Your Job Application Makes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 Good First Impression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838200" y="2286000"/>
            <a:ext cx="7543800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Prepare an application data sheet (master information sheet). </a:t>
            </a:r>
          </a:p>
          <a:p>
            <a:pPr marL="342900" lvl="0" indent="-342900">
              <a:spcBef>
                <a:spcPct val="2000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Bring the application data sheet, resume, pocket dictionary, and a black ballpoint pen with you when you apply for a job.</a:t>
            </a:r>
          </a:p>
          <a:p>
            <a:pPr marL="342900" lvl="0" indent="-342900">
              <a:spcBef>
                <a:spcPct val="2000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Make sure your application is neat and well-written (with correct spelling, punctuation, and grammar).</a:t>
            </a:r>
          </a:p>
          <a:p>
            <a:pPr marL="342900" lvl="0" indent="-342900">
              <a:spcBef>
                <a:spcPct val="20000"/>
              </a:spcBef>
              <a:buClr>
                <a:srgbClr val="E10A2D"/>
              </a:buClr>
              <a:buFont typeface="+mj-lt"/>
              <a:buAutoNum type="arabicPeriod"/>
              <a:tabLst>
                <a:tab pos="228600" algn="l"/>
              </a:tabLst>
            </a:pPr>
            <a:r>
              <a:rPr lang="en-US" sz="2400" dirty="0" smtClean="0"/>
              <a:t>Follow up with a phone call (and/or cover letter) a few days after submitting the application.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Job Market Overview</a:t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267200"/>
          </a:xfrm>
        </p:spPr>
        <p:txBody>
          <a:bodyPr/>
          <a:lstStyle/>
          <a:p>
            <a:r>
              <a:rPr lang="en-US" dirty="0" smtClean="0"/>
              <a:t>Today's job market is highly competitive.</a:t>
            </a:r>
          </a:p>
          <a:p>
            <a:r>
              <a:rPr lang="en-US" dirty="0" smtClean="0"/>
              <a:t>The costs of interviewing and job training are increasing. </a:t>
            </a:r>
          </a:p>
          <a:p>
            <a:r>
              <a:rPr lang="en-US" dirty="0" smtClean="0"/>
              <a:t>Employers are:</a:t>
            </a:r>
          </a:p>
          <a:p>
            <a:pPr lvl="1"/>
            <a:r>
              <a:rPr lang="en-US" dirty="0" smtClean="0"/>
              <a:t>Increasingly cautious in screening candidates.</a:t>
            </a:r>
          </a:p>
          <a:p>
            <a:pPr lvl="1"/>
            <a:r>
              <a:rPr lang="en-US" dirty="0" smtClean="0"/>
              <a:t>Seeking ways to obtain information lacking in traditional resumes.</a:t>
            </a:r>
          </a:p>
          <a:p>
            <a:pPr lvl="1"/>
            <a:r>
              <a:rPr lang="en-US" dirty="0" smtClean="0"/>
              <a:t>Spending more time and money on extensive background checks for potential employees. </a:t>
            </a:r>
          </a:p>
          <a:p>
            <a:endParaRPr lang="en-US" dirty="0" smtClean="0"/>
          </a:p>
          <a:p>
            <a:pPr marL="742950" lvl="2" indent="-342900">
              <a:buClr>
                <a:srgbClr val="7030A0"/>
              </a:buClr>
              <a:buSzPct val="95000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Job Market Overview </a:t>
            </a:r>
            <a:r>
              <a:rPr lang="en-US" sz="2400" dirty="0" smtClean="0"/>
              <a:t>(Continued)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267200"/>
          </a:xfrm>
        </p:spPr>
        <p:txBody>
          <a:bodyPr/>
          <a:lstStyle/>
          <a:p>
            <a:r>
              <a:rPr lang="en-US" dirty="0" smtClean="0"/>
              <a:t>Employers rely on several sources of information about a candidate.</a:t>
            </a:r>
          </a:p>
          <a:p>
            <a:pPr lvl="1"/>
            <a:r>
              <a:rPr lang="en-US" dirty="0" smtClean="0"/>
              <a:t>Resume and cover letter.</a:t>
            </a:r>
          </a:p>
          <a:p>
            <a:pPr lvl="1"/>
            <a:r>
              <a:rPr lang="en-US" dirty="0" smtClean="0"/>
              <a:t>Job application.</a:t>
            </a:r>
          </a:p>
          <a:p>
            <a:pPr lvl="1"/>
            <a:r>
              <a:rPr lang="en-US" dirty="0" smtClean="0"/>
              <a:t>Battery of tests.</a:t>
            </a:r>
          </a:p>
          <a:p>
            <a:pPr lvl="2"/>
            <a:r>
              <a:rPr lang="en-US" dirty="0" smtClean="0"/>
              <a:t>Skill tests.</a:t>
            </a:r>
          </a:p>
          <a:p>
            <a:pPr lvl="2"/>
            <a:r>
              <a:rPr lang="en-US" dirty="0" smtClean="0"/>
              <a:t>Aptitude tests.</a:t>
            </a:r>
          </a:p>
          <a:p>
            <a:pPr lvl="2"/>
            <a:r>
              <a:rPr lang="en-US" dirty="0" smtClean="0"/>
              <a:t>Complex personality tests.</a:t>
            </a:r>
          </a:p>
          <a:p>
            <a:pPr lvl="1"/>
            <a:r>
              <a:rPr lang="en-US" dirty="0" smtClean="0"/>
              <a:t>Background checks.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742950" lvl="2" indent="-342900">
              <a:buClr>
                <a:srgbClr val="7030A0"/>
              </a:buClr>
              <a:buSzPct val="95000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Types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229600" cy="5105400"/>
          </a:xfrm>
        </p:spPr>
        <p:txBody>
          <a:bodyPr/>
          <a:lstStyle/>
          <a:p>
            <a:r>
              <a:rPr lang="en-US" dirty="0" smtClean="0"/>
              <a:t>Skill and aptitude tests. </a:t>
            </a:r>
          </a:p>
          <a:p>
            <a:pPr lvl="1"/>
            <a:r>
              <a:rPr lang="en-US" dirty="0" smtClean="0"/>
              <a:t>Include anything from a mechanical aptitude test to tests that check grammar, math, and specialized software competencies.</a:t>
            </a:r>
          </a:p>
          <a:p>
            <a:r>
              <a:rPr lang="en-US" dirty="0" smtClean="0"/>
              <a:t>Personality tests.</a:t>
            </a:r>
          </a:p>
          <a:p>
            <a:pPr lvl="1"/>
            <a:r>
              <a:rPr lang="en-US" dirty="0" smtClean="0"/>
              <a:t>Assess a candidate’s ability to do the job based on his or her personality.</a:t>
            </a:r>
          </a:p>
          <a:p>
            <a:pPr lvl="1"/>
            <a:r>
              <a:rPr lang="en-US" dirty="0" smtClean="0"/>
              <a:t>Personality tests also score factors such as:</a:t>
            </a:r>
          </a:p>
          <a:p>
            <a:pPr lvl="2"/>
            <a:r>
              <a:rPr lang="en-US" dirty="0" smtClean="0"/>
              <a:t>Assertiveness, flexibility, and risk taking.</a:t>
            </a:r>
          </a:p>
          <a:p>
            <a:pPr lvl="2"/>
            <a:r>
              <a:rPr lang="en-US" dirty="0" smtClean="0"/>
              <a:t>Time management, integrity, and teamwork.</a:t>
            </a:r>
          </a:p>
          <a:p>
            <a:endParaRPr lang="en-US" dirty="0" smtClean="0"/>
          </a:p>
          <a:p>
            <a:pPr lvl="2"/>
            <a:endParaRPr lang="en-US" dirty="0" smtClean="0"/>
          </a:p>
          <a:p>
            <a:endParaRPr lang="en-US" sz="2400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 Personality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62000" y="1295400"/>
            <a:ext cx="6019800" cy="14478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b="1" dirty="0" smtClean="0"/>
              <a:t> California Psychological Inventory</a:t>
            </a:r>
          </a:p>
          <a:p>
            <a:pPr>
              <a:spcBef>
                <a:spcPts val="900"/>
              </a:spcBef>
              <a:buFont typeface="Wingdings" pitchFamily="2" charset="2"/>
              <a:buChar char="ü"/>
            </a:pPr>
            <a:r>
              <a:rPr lang="en-US" sz="2300" b="1" dirty="0" smtClean="0"/>
              <a:t> </a:t>
            </a:r>
            <a:r>
              <a:rPr lang="en-US" sz="2300" dirty="0" smtClean="0"/>
              <a:t>Used to predict behavior.</a:t>
            </a:r>
          </a:p>
          <a:p>
            <a:pPr algn="ctr"/>
            <a:endParaRPr lang="en-US" sz="2400" b="1" dirty="0" smtClean="0"/>
          </a:p>
          <a:p>
            <a:pPr algn="ctr"/>
            <a:endParaRPr lang="en-US" sz="24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1143000" y="2514600"/>
            <a:ext cx="7620000" cy="1447800"/>
          </a:xfrm>
          <a:prstGeom prst="roundRect">
            <a:avLst/>
          </a:prstGeom>
          <a:solidFill>
            <a:srgbClr val="E10A2D"/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b="1" dirty="0" smtClean="0"/>
              <a:t>Minnesota </a:t>
            </a:r>
            <a:r>
              <a:rPr lang="en-US" sz="2400" b="1" dirty="0" err="1" smtClean="0"/>
              <a:t>Multiphasic</a:t>
            </a:r>
            <a:r>
              <a:rPr lang="en-US" sz="2400" b="1" dirty="0" smtClean="0"/>
              <a:t> Personality Inventory Test</a:t>
            </a:r>
          </a:p>
          <a:p>
            <a:pPr>
              <a:spcBef>
                <a:spcPts val="900"/>
              </a:spcBef>
              <a:spcAft>
                <a:spcPts val="600"/>
              </a:spcAft>
              <a:buFont typeface="Wingdings" pitchFamily="2" charset="2"/>
              <a:buChar char="ü"/>
              <a:tabLst>
                <a:tab pos="342900" algn="l"/>
              </a:tabLst>
            </a:pPr>
            <a:r>
              <a:rPr lang="en-US" sz="2400" dirty="0" smtClean="0"/>
              <a:t> </a:t>
            </a:r>
            <a:r>
              <a:rPr lang="en-US" sz="2300" dirty="0" smtClean="0"/>
              <a:t>Used to detect proclivity toward substance abuse 	and psychopathology.</a:t>
            </a:r>
          </a:p>
          <a:p>
            <a:endParaRPr lang="en-US" sz="24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762000" y="3962400"/>
            <a:ext cx="7010400" cy="1447800"/>
          </a:xfrm>
          <a:prstGeom prst="roundRect">
            <a:avLst/>
          </a:prstGeom>
          <a:solidFill>
            <a:srgbClr val="00B0F0"/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 smtClean="0"/>
              <a:t> </a:t>
            </a:r>
            <a:r>
              <a:rPr lang="en-US" sz="2400" b="1" dirty="0" smtClean="0"/>
              <a:t>Myers-Briggs Test</a:t>
            </a:r>
          </a:p>
          <a:p>
            <a:pPr>
              <a:spcBef>
                <a:spcPts val="900"/>
              </a:spcBef>
              <a:buFont typeface="Wingdings" pitchFamily="2" charset="2"/>
              <a:buChar char="ü"/>
            </a:pPr>
            <a:r>
              <a:rPr lang="en-US" sz="2400" b="1" dirty="0" smtClean="0"/>
              <a:t> </a:t>
            </a:r>
            <a:r>
              <a:rPr lang="en-US" sz="2300" dirty="0" smtClean="0"/>
              <a:t>Measures leadership and teamwork skills</a:t>
            </a:r>
            <a:r>
              <a:rPr lang="en-US" sz="2300" b="1" dirty="0" smtClean="0"/>
              <a:t>.</a:t>
            </a:r>
            <a:endParaRPr lang="en-US" sz="23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Job Application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229600" cy="4343400"/>
          </a:xfrm>
        </p:spPr>
        <p:txBody>
          <a:bodyPr/>
          <a:lstStyle/>
          <a:p>
            <a:pPr>
              <a:buSzPct val="100000"/>
            </a:pPr>
            <a:r>
              <a:rPr lang="en-US" sz="2700" dirty="0" smtClean="0"/>
              <a:t>The job application is gaining increased importance.</a:t>
            </a:r>
          </a:p>
          <a:p>
            <a:pPr lvl="1">
              <a:buSzPct val="100000"/>
            </a:pPr>
            <a:r>
              <a:rPr lang="en-US" dirty="0" smtClean="0"/>
              <a:t>Applications are tailored directly for the job at hand.</a:t>
            </a:r>
          </a:p>
          <a:p>
            <a:pPr lvl="1">
              <a:buSzPct val="100000"/>
            </a:pPr>
            <a:r>
              <a:rPr lang="en-US" dirty="0" smtClean="0"/>
              <a:t>Questions are designed to supply the exact information needed to screen applicants properly.</a:t>
            </a:r>
          </a:p>
          <a:p>
            <a:pPr lvl="1">
              <a:buSzPct val="100000"/>
            </a:pPr>
            <a:r>
              <a:rPr lang="en-US" dirty="0" smtClean="0"/>
              <a:t>Your application may be the first document an employer reviews.</a:t>
            </a:r>
          </a:p>
          <a:p>
            <a:pPr>
              <a:buSzPct val="100000"/>
            </a:pPr>
            <a:r>
              <a:rPr lang="en-US" sz="2700" dirty="0" smtClean="0"/>
              <a:t>Because each applicant </a:t>
            </a:r>
            <a:r>
              <a:rPr lang="en-US" sz="2700" dirty="0" smtClean="0"/>
              <a:t>answers the same </a:t>
            </a:r>
            <a:r>
              <a:rPr lang="en-US" sz="2700" dirty="0" smtClean="0"/>
              <a:t>questions, employers can better compare applicants.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Completing Applications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Answer accurately and thoughtfully.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Be sure to answer each question.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Reread each question and answer each completely.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Be brief yet exact.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Use action verbs and keywords.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If a question doesn't apply to you, write N/A (not applicable).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Sign and date the application.</a:t>
            </a:r>
          </a:p>
          <a:p>
            <a:r>
              <a:rPr lang="en-US" dirty="0" smtClean="0"/>
              <a:t>Answer all questions honestly.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A signed job application is a legal document. 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Completing Applications </a:t>
            </a:r>
            <a:r>
              <a:rPr lang="en-US" sz="2400" dirty="0" smtClean="0"/>
              <a:t>(Continued)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419600"/>
          </a:xfrm>
        </p:spPr>
        <p:txBody>
          <a:bodyPr/>
          <a:lstStyle/>
          <a:p>
            <a:r>
              <a:rPr lang="en-US" dirty="0" smtClean="0"/>
              <a:t>Omit negative information.</a:t>
            </a:r>
          </a:p>
          <a:p>
            <a:pPr lvl="1">
              <a:spcBef>
                <a:spcPts val="84"/>
              </a:spcBef>
            </a:pPr>
            <a:r>
              <a:rPr lang="en-US" dirty="0" smtClean="0"/>
              <a:t>Never write </a:t>
            </a:r>
            <a:r>
              <a:rPr lang="en-US" dirty="0" smtClean="0">
                <a:solidFill>
                  <a:srgbClr val="0033CC"/>
                </a:solidFill>
              </a:rPr>
              <a:t>"Fired</a:t>
            </a:r>
            <a:r>
              <a:rPr lang="en-US" dirty="0" smtClean="0"/>
              <a:t>.</a:t>
            </a:r>
            <a:r>
              <a:rPr lang="en-US" dirty="0" smtClean="0">
                <a:solidFill>
                  <a:srgbClr val="0033CC"/>
                </a:solidFill>
              </a:rPr>
              <a:t>" </a:t>
            </a:r>
          </a:p>
          <a:p>
            <a:pPr lvl="1">
              <a:spcBef>
                <a:spcPts val="24"/>
              </a:spcBef>
            </a:pPr>
            <a:r>
              <a:rPr lang="en-US" dirty="0" smtClean="0"/>
              <a:t>Simply write </a:t>
            </a:r>
            <a:r>
              <a:rPr lang="en-US" dirty="0" smtClean="0">
                <a:solidFill>
                  <a:srgbClr val="0033CC"/>
                </a:solidFill>
              </a:rPr>
              <a:t>"Job was terminated"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0033CC"/>
                </a:solidFill>
              </a:rPr>
              <a:t>"Wanted to advance with more challenging career</a:t>
            </a:r>
            <a:r>
              <a:rPr lang="en-US" dirty="0" smtClean="0"/>
              <a:t>.</a:t>
            </a:r>
            <a:r>
              <a:rPr lang="en-US" dirty="0" smtClean="0">
                <a:solidFill>
                  <a:srgbClr val="0033CC"/>
                </a:solidFill>
              </a:rPr>
              <a:t>"</a:t>
            </a:r>
          </a:p>
          <a:p>
            <a:pPr lvl="1">
              <a:spcBef>
                <a:spcPts val="24"/>
              </a:spcBef>
            </a:pPr>
            <a:r>
              <a:rPr lang="en-US" dirty="0" smtClean="0"/>
              <a:t>Never write disparaging remarks about a past employer or company.</a:t>
            </a:r>
          </a:p>
          <a:p>
            <a:r>
              <a:rPr lang="en-US" dirty="0" smtClean="0"/>
              <a:t>Many employers require applicants to complete their forms on a computer or online. </a:t>
            </a:r>
          </a:p>
          <a:p>
            <a:pPr lvl="1"/>
            <a:r>
              <a:rPr lang="en-US" dirty="0" smtClean="0"/>
              <a:t>Forms may be electronically sorted and selected based on keywords.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Job applications are becoming more comprehensive.</a:t>
            </a:r>
          </a:p>
          <a:p>
            <a:r>
              <a:rPr lang="en-US" dirty="0" smtClean="0"/>
              <a:t>Expect questions normally relegated to the interview. </a:t>
            </a:r>
          </a:p>
          <a:p>
            <a:pPr lvl="1"/>
            <a:r>
              <a:rPr lang="en-US" dirty="0" smtClean="0">
                <a:solidFill>
                  <a:srgbClr val="0033CC"/>
                </a:solidFill>
              </a:rPr>
              <a:t>"Why </a:t>
            </a:r>
            <a:r>
              <a:rPr lang="en-US" dirty="0" smtClean="0">
                <a:solidFill>
                  <a:srgbClr val="0033CC"/>
                </a:solidFill>
              </a:rPr>
              <a:t>do you want to work for our company</a:t>
            </a:r>
            <a:r>
              <a:rPr lang="en-US" dirty="0" smtClean="0">
                <a:solidFill>
                  <a:srgbClr val="0033CC"/>
                </a:solidFill>
              </a:rPr>
              <a:t>?"</a:t>
            </a:r>
            <a:endParaRPr lang="en-US" dirty="0" smtClean="0">
              <a:solidFill>
                <a:srgbClr val="0033CC"/>
              </a:solidFill>
            </a:endParaRPr>
          </a:p>
          <a:p>
            <a:pPr lvl="1"/>
            <a:r>
              <a:rPr lang="en-US" dirty="0" smtClean="0">
                <a:solidFill>
                  <a:srgbClr val="0033CC"/>
                </a:solidFill>
              </a:rPr>
              <a:t>"How </a:t>
            </a:r>
            <a:r>
              <a:rPr lang="en-US" dirty="0" smtClean="0">
                <a:solidFill>
                  <a:srgbClr val="0033CC"/>
                </a:solidFill>
              </a:rPr>
              <a:t>would you resolve a conflict with a coworker</a:t>
            </a:r>
            <a:r>
              <a:rPr lang="en-US" dirty="0" smtClean="0">
                <a:solidFill>
                  <a:srgbClr val="0033CC"/>
                </a:solidFill>
              </a:rPr>
              <a:t>?"</a:t>
            </a:r>
            <a:endParaRPr lang="en-US" dirty="0" smtClean="0">
              <a:solidFill>
                <a:srgbClr val="0033CC"/>
              </a:solidFill>
            </a:endParaRPr>
          </a:p>
          <a:p>
            <a:pPr lvl="1"/>
            <a:r>
              <a:rPr lang="en-US" dirty="0" smtClean="0">
                <a:solidFill>
                  <a:srgbClr val="0033CC"/>
                </a:solidFill>
              </a:rPr>
              <a:t>"What </a:t>
            </a:r>
            <a:r>
              <a:rPr lang="en-US" dirty="0" smtClean="0">
                <a:solidFill>
                  <a:srgbClr val="0033CC"/>
                </a:solidFill>
              </a:rPr>
              <a:t>are your long-term goals</a:t>
            </a:r>
            <a:r>
              <a:rPr lang="en-US" dirty="0" smtClean="0">
                <a:solidFill>
                  <a:srgbClr val="0033CC"/>
                </a:solidFill>
              </a:rPr>
              <a:t>?"</a:t>
            </a:r>
            <a:endParaRPr lang="en-US" dirty="0" smtClean="0">
              <a:solidFill>
                <a:srgbClr val="0033CC"/>
              </a:solidFill>
            </a:endParaRPr>
          </a:p>
          <a:p>
            <a:r>
              <a:rPr lang="en-US" dirty="0" smtClean="0"/>
              <a:t>Know your answers to standard interview questions before completing the application.</a:t>
            </a:r>
          </a:p>
          <a:p>
            <a:pPr lvl="1"/>
            <a:endParaRPr lang="en-US" dirty="0" smtClean="0">
              <a:solidFill>
                <a:srgbClr val="0033CC"/>
              </a:solidFill>
            </a:endParaRPr>
          </a:p>
          <a:p>
            <a:pPr lvl="1"/>
            <a:endParaRPr lang="en-US" dirty="0" smtClean="0">
              <a:solidFill>
                <a:srgbClr val="0033CC"/>
              </a:solidFill>
            </a:endParaRP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14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1746</TotalTime>
  <Words>569</Words>
  <Application>Microsoft Office PowerPoint</Application>
  <PresentationFormat>On-screen Show (4:3)</PresentationFormat>
  <Paragraphs>111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Resume Writer's_slide master</vt:lpstr>
      <vt:lpstr>CHAPTER 14</vt:lpstr>
      <vt:lpstr> Job Market Overview </vt:lpstr>
      <vt:lpstr> Job Market Overview (Continued) </vt:lpstr>
      <vt:lpstr>Test Types </vt:lpstr>
      <vt:lpstr>Popular Personality Tests</vt:lpstr>
      <vt:lpstr> The Job Application </vt:lpstr>
      <vt:lpstr>Completing Applications </vt:lpstr>
      <vt:lpstr>Completing Applications (Continued) </vt:lpstr>
      <vt:lpstr>Application Questions 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203</cp:revision>
  <dcterms:created xsi:type="dcterms:W3CDTF">2011-08-23T17:18:45Z</dcterms:created>
  <dcterms:modified xsi:type="dcterms:W3CDTF">2011-09-21T15:16:34Z</dcterms:modified>
</cp:coreProperties>
</file>